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3"/>
  </p:notesMasterIdLst>
  <p:sldIdLst>
    <p:sldId id="413" r:id="rId2"/>
    <p:sldId id="409" r:id="rId3"/>
    <p:sldId id="258" r:id="rId4"/>
    <p:sldId id="414" r:id="rId5"/>
    <p:sldId id="415" r:id="rId6"/>
    <p:sldId id="402" r:id="rId7"/>
    <p:sldId id="400" r:id="rId8"/>
    <p:sldId id="401" r:id="rId9"/>
    <p:sldId id="403" r:id="rId10"/>
    <p:sldId id="404" r:id="rId11"/>
    <p:sldId id="405" r:id="rId12"/>
    <p:sldId id="416" r:id="rId13"/>
    <p:sldId id="419" r:id="rId14"/>
    <p:sldId id="259" r:id="rId15"/>
    <p:sldId id="260" r:id="rId16"/>
    <p:sldId id="407" r:id="rId17"/>
    <p:sldId id="408" r:id="rId18"/>
    <p:sldId id="410" r:id="rId19"/>
    <p:sldId id="411" r:id="rId20"/>
    <p:sldId id="412" r:id="rId21"/>
    <p:sldId id="398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Raleway" pitchFamily="2" charset="0"/>
      <p:regular r:id="rId30"/>
      <p:bold r:id="rId31"/>
      <p:italic r:id="rId32"/>
      <p:boldItalic r:id="rId33"/>
    </p:embeddedFont>
    <p:embeddedFont>
      <p:font typeface="Raleway Light" pitchFamily="2" charset="0"/>
      <p:regular r:id="rId34"/>
      <p:italic r:id="rId35"/>
    </p:embeddedFont>
    <p:embeddedFont>
      <p:font typeface="Raleway Medium" pitchFamily="2" charset="0"/>
      <p:regular r:id="rId36"/>
      <p:italic r:id="rId37"/>
    </p:embeddedFont>
    <p:embeddedFont>
      <p:font typeface="Trebuchet MS" panose="020B060302020202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45" userDrawn="1">
          <p15:clr>
            <a:srgbClr val="A4A3A4"/>
          </p15:clr>
        </p15:guide>
        <p15:guide id="4" orient="horz" pos="22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9962"/>
    <a:srgbClr val="4D5356"/>
    <a:srgbClr val="000000"/>
    <a:srgbClr val="461B2B"/>
    <a:srgbClr val="FFFFFF"/>
    <a:srgbClr val="E2D6C0"/>
    <a:srgbClr val="8B2346"/>
    <a:srgbClr val="461A2B"/>
    <a:srgbClr val="F1EBDF"/>
    <a:srgbClr val="ECE7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93"/>
    <p:restoredTop sz="88853" autoAdjust="0"/>
  </p:normalViewPr>
  <p:slideViewPr>
    <p:cSldViewPr snapToGrid="0" snapToObjects="1" showGuides="1">
      <p:cViewPr varScale="1">
        <p:scale>
          <a:sx n="99" d="100"/>
          <a:sy n="99" d="100"/>
        </p:scale>
        <p:origin x="72" y="72"/>
      </p:cViewPr>
      <p:guideLst>
        <p:guide orient="horz" pos="2001"/>
        <p:guide pos="3840"/>
        <p:guide orient="horz" pos="845"/>
        <p:guide orient="horz" pos="2260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69B49-EEFB-4B49-ACAD-82B53A8DDF70}" type="datetimeFigureOut">
              <a:rPr lang="en-US" smtClean="0"/>
              <a:t>8/26/2022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F6EFC-B03E-874C-9CD9-41B66C8AE1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26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088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925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54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latin typeface="Trebuchet MS" panose="020B070302020209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127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End Slide O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pergraphic">
            <a:extLst>
              <a:ext uri="{FF2B5EF4-FFF2-40B4-BE49-F238E27FC236}">
                <a16:creationId xmlns:a16="http://schemas.microsoft.com/office/drawing/2014/main" id="{5B248510-4BC7-9345-88FC-2E0C971BA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4959" y="1341439"/>
            <a:ext cx="1196970" cy="1837209"/>
          </a:xfrm>
          <a:prstGeom prst="rect">
            <a:avLst/>
          </a:prstGeom>
        </p:spPr>
      </p:pic>
      <p:cxnSp>
        <p:nvCxnSpPr>
          <p:cNvPr id="5" name="Gold H Line">
            <a:extLst>
              <a:ext uri="{FF2B5EF4-FFF2-40B4-BE49-F238E27FC236}">
                <a16:creationId xmlns:a16="http://schemas.microsoft.com/office/drawing/2014/main" id="{D2E91EF0-985A-D444-B885-44EABE549784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">
            <a:extLst>
              <a:ext uri="{FF2B5EF4-FFF2-40B4-BE49-F238E27FC236}">
                <a16:creationId xmlns:a16="http://schemas.microsoft.com/office/drawing/2014/main" id="{62CE03E8-B1C3-CC40-B8F9-5DD639D93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02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4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D1F2E50E-95E6-FC4E-962F-EC9D3C8E6F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7065"/>
          <a:stretch/>
        </p:blipFill>
        <p:spPr>
          <a:xfrm>
            <a:off x="1380" y="1342422"/>
            <a:ext cx="4041984" cy="5256000"/>
          </a:xfrm>
          <a:prstGeom prst="rect">
            <a:avLst/>
          </a:prstGeom>
        </p:spPr>
      </p:pic>
      <p:grpSp>
        <p:nvGrpSpPr>
          <p:cNvPr id="13" name="Bottom Corner Cover Ups">
            <a:extLst>
              <a:ext uri="{FF2B5EF4-FFF2-40B4-BE49-F238E27FC236}">
                <a16:creationId xmlns:a16="http://schemas.microsoft.com/office/drawing/2014/main" id="{B3C7A21B-1B7F-7C48-A146-B42CAF24A16C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4" name="SU.Footer.Shape.White.Cover.R">
              <a:extLst>
                <a:ext uri="{FF2B5EF4-FFF2-40B4-BE49-F238E27FC236}">
                  <a16:creationId xmlns:a16="http://schemas.microsoft.com/office/drawing/2014/main" id="{4E7E269D-C46B-D74D-ADD3-C0B4C411F7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5" name="SU.Footer.Shape.White.Cover.L">
              <a:extLst>
                <a:ext uri="{FF2B5EF4-FFF2-40B4-BE49-F238E27FC236}">
                  <a16:creationId xmlns:a16="http://schemas.microsoft.com/office/drawing/2014/main" id="{643164C7-3D42-2F47-9B4F-124EA03007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46551"/>
            <a:ext cx="7342632" cy="506667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46551"/>
            <a:ext cx="3524695" cy="5066674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90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hite Rectangle">
            <a:extLst>
              <a:ext uri="{FF2B5EF4-FFF2-40B4-BE49-F238E27FC236}">
                <a16:creationId xmlns:a16="http://schemas.microsoft.com/office/drawing/2014/main" id="{16180752-C10C-8440-9EE3-94FE745DE7CB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3DFF6234-ED27-674E-B499-43815E04B1F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42720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rgbClr val="4D535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2">
            <a:extLst>
              <a:ext uri="{FF2B5EF4-FFF2-40B4-BE49-F238E27FC236}">
                <a16:creationId xmlns:a16="http://schemas.microsoft.com/office/drawing/2014/main" id="{566B889E-5E19-884B-A6F6-A481CC7DE2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F6537FBF-A738-EB4D-9E99-BDECCAA2C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191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GB" sz="3200" b="1" i="1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1F49F80C-ACC3-A44A-8CC6-3C5EDE18096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422095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rgbClr val="4D535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0" name="Sub-heading 1">
            <a:extLst>
              <a:ext uri="{FF2B5EF4-FFF2-40B4-BE49-F238E27FC236}">
                <a16:creationId xmlns:a16="http://schemas.microsoft.com/office/drawing/2014/main" id="{B3F930F9-C039-AF47-823C-5530804EC8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EDA3B2F-BE8B-BF42-ABB3-E31B7ECCE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85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Rectangle">
            <a:extLst>
              <a:ext uri="{FF2B5EF4-FFF2-40B4-BE49-F238E27FC236}">
                <a16:creationId xmlns:a16="http://schemas.microsoft.com/office/drawing/2014/main" id="{257E3393-912E-0B49-AEEE-D6B9ACB96FDA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D3B1D8D-243B-DA40-B75D-A969A88B2F8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3">
            <a:extLst>
              <a:ext uri="{FF2B5EF4-FFF2-40B4-BE49-F238E27FC236}">
                <a16:creationId xmlns:a16="http://schemas.microsoft.com/office/drawing/2014/main" id="{651902F8-552C-7C40-AA8D-2CE4C4E180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D70127F6-1B72-C84F-9735-3D0725E985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3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6" name="Content Placeholder  2">
            <a:extLst>
              <a:ext uri="{FF2B5EF4-FFF2-40B4-BE49-F238E27FC236}">
                <a16:creationId xmlns:a16="http://schemas.microsoft.com/office/drawing/2014/main" id="{26B27DB4-949B-464F-A1EF-C46A3C3631C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7" name="Sub-heading 2">
            <a:extLst>
              <a:ext uri="{FF2B5EF4-FFF2-40B4-BE49-F238E27FC236}">
                <a16:creationId xmlns:a16="http://schemas.microsoft.com/office/drawing/2014/main" id="{26C885C7-ECC4-4F47-8909-3F2435E193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58332A8F-EAE9-F94C-83E3-1D8BA1D919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F2D4C76D-E14A-6D42-98D9-5AB41C4534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0" name="Sub-heading 1">
            <a:extLst>
              <a:ext uri="{FF2B5EF4-FFF2-40B4-BE49-F238E27FC236}">
                <a16:creationId xmlns:a16="http://schemas.microsoft.com/office/drawing/2014/main" id="{E5ACC0B6-8927-2744-B7D5-8F74BBD9FF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92EB4B94-2979-2E4C-BC92-09558809B4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2263489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Sand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8953"/>
            <a:ext cx="4785278" cy="2148599"/>
          </a:xfrm>
          <a:prstGeom prst="rect">
            <a:avLst/>
          </a:prstGeom>
        </p:spPr>
      </p:pic>
      <p:pic>
        <p:nvPicPr>
          <p:cNvPr id="8" name="Pattern Top">
            <a:extLst>
              <a:ext uri="{FF2B5EF4-FFF2-40B4-BE49-F238E27FC236}">
                <a16:creationId xmlns:a16="http://schemas.microsoft.com/office/drawing/2014/main" id="{2C99B27B-2E8D-C04F-BC82-C62BE78709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 flipV="1">
            <a:off x="187320" y="-43952"/>
            <a:ext cx="4785278" cy="2148599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7153"/>
            <a:ext cx="6256338" cy="441607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84865"/>
            <a:ext cx="6256339" cy="631312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405" y="2943724"/>
            <a:ext cx="4448193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60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07105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  <a:noFill/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225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attern">
            <a:extLst>
              <a:ext uri="{FF2B5EF4-FFF2-40B4-BE49-F238E27FC236}">
                <a16:creationId xmlns:a16="http://schemas.microsoft.com/office/drawing/2014/main" id="{4226EFA1-497F-5A4F-8521-91A0CFCC6F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26" name="Bottom Corner Cover Ups">
            <a:extLst>
              <a:ext uri="{FF2B5EF4-FFF2-40B4-BE49-F238E27FC236}">
                <a16:creationId xmlns:a16="http://schemas.microsoft.com/office/drawing/2014/main" id="{12DF9248-7DA5-8141-89FC-ECD244595B6B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27" name="SU.Footer.Shape.White.Cover.R">
              <a:extLst>
                <a:ext uri="{FF2B5EF4-FFF2-40B4-BE49-F238E27FC236}">
                  <a16:creationId xmlns:a16="http://schemas.microsoft.com/office/drawing/2014/main" id="{44528E5A-08AB-2F40-85F7-9CF02307480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28" name="SU.Footer.Shape.White.Cover.L">
              <a:extLst>
                <a:ext uri="{FF2B5EF4-FFF2-40B4-BE49-F238E27FC236}">
                  <a16:creationId xmlns:a16="http://schemas.microsoft.com/office/drawing/2014/main" id="{D874E491-8EBD-0144-BAB4-4A1A86F2BC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90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ttern">
            <a:extLst>
              <a:ext uri="{FF2B5EF4-FFF2-40B4-BE49-F238E27FC236}">
                <a16:creationId xmlns:a16="http://schemas.microsoft.com/office/drawing/2014/main" id="{4A2374C0-3B03-8F48-9525-7E36392B2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7065"/>
          <a:stretch/>
        </p:blipFill>
        <p:spPr>
          <a:xfrm>
            <a:off x="1380" y="1342422"/>
            <a:ext cx="4041984" cy="5256000"/>
          </a:xfrm>
          <a:prstGeom prst="rect">
            <a:avLst/>
          </a:prstGeom>
        </p:spPr>
      </p:pic>
      <p:grpSp>
        <p:nvGrpSpPr>
          <p:cNvPr id="21" name="Bottom Corner Cover Ups">
            <a:extLst>
              <a:ext uri="{FF2B5EF4-FFF2-40B4-BE49-F238E27FC236}">
                <a16:creationId xmlns:a16="http://schemas.microsoft.com/office/drawing/2014/main" id="{27B58CE0-B94F-A74F-AF83-E7C43D629945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22" name="SU.Footer.Shape.White.Cover.R">
              <a:extLst>
                <a:ext uri="{FF2B5EF4-FFF2-40B4-BE49-F238E27FC236}">
                  <a16:creationId xmlns:a16="http://schemas.microsoft.com/office/drawing/2014/main" id="{96365ED4-3E98-AF49-A700-D1722652370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23" name="SU.Footer.Shape.White.Cover.L">
              <a:extLst>
                <a:ext uri="{FF2B5EF4-FFF2-40B4-BE49-F238E27FC236}">
                  <a16:creationId xmlns:a16="http://schemas.microsoft.com/office/drawing/2014/main" id="{D3178EAC-4321-104D-9E00-9ED1994E171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39056"/>
            <a:ext cx="7342632" cy="5074170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8309"/>
            <a:ext cx="3524695" cy="5074939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615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Rectangle">
            <a:extLst>
              <a:ext uri="{FF2B5EF4-FFF2-40B4-BE49-F238E27FC236}">
                <a16:creationId xmlns:a16="http://schemas.microsoft.com/office/drawing/2014/main" id="{D2611FE4-4CE8-7644-A6FD-ABFB5B5B8D60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5BA92924-BA89-854C-8409-64B301FD09C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39722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7" name="Sub-heading 2">
            <a:extLst>
              <a:ext uri="{FF2B5EF4-FFF2-40B4-BE49-F238E27FC236}">
                <a16:creationId xmlns:a16="http://schemas.microsoft.com/office/drawing/2014/main" id="{90BCFF40-F87E-ED46-9480-AC27B8F7C8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24773FA7-6E41-CA4A-B944-CFB56DE621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71642"/>
          </a:xfrm>
        </p:spPr>
        <p:txBody>
          <a:bodyPr/>
          <a:lstStyle>
            <a:lvl1pPr marL="0" indent="0">
              <a:buFontTx/>
              <a:buNone/>
              <a:defRPr lang="en-GB" sz="3200" b="1" i="1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EDE1645F-7F5E-DF4A-92A3-FB3C5E5CD2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39722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0" name="Sub-heading 1">
            <a:extLst>
              <a:ext uri="{FF2B5EF4-FFF2-40B4-BE49-F238E27FC236}">
                <a16:creationId xmlns:a16="http://schemas.microsoft.com/office/drawing/2014/main" id="{D7D43BA8-224C-6246-ABDE-468543E9D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A004F2E-DDA4-A340-97A9-41B223F5D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4384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Rectangle">
            <a:extLst>
              <a:ext uri="{FF2B5EF4-FFF2-40B4-BE49-F238E27FC236}">
                <a16:creationId xmlns:a16="http://schemas.microsoft.com/office/drawing/2014/main" id="{1A1C789A-0612-3644-A79B-9492F3528D52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B63BC844-4DA9-DB4A-A3AA-E8A8209E09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5" name="Sub-heading 3">
            <a:extLst>
              <a:ext uri="{FF2B5EF4-FFF2-40B4-BE49-F238E27FC236}">
                <a16:creationId xmlns:a16="http://schemas.microsoft.com/office/drawing/2014/main" id="{D8F5F88C-07A7-2147-A0EA-3CBC0139E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29E07662-F181-D847-979F-68604D4006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3057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7" name="Content Placeholder  2">
            <a:extLst>
              <a:ext uri="{FF2B5EF4-FFF2-40B4-BE49-F238E27FC236}">
                <a16:creationId xmlns:a16="http://schemas.microsoft.com/office/drawing/2014/main" id="{81BE3FB5-7628-A44F-8346-A0EAD26BDE0D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8" name="Sub-heading 2">
            <a:extLst>
              <a:ext uri="{FF2B5EF4-FFF2-40B4-BE49-F238E27FC236}">
                <a16:creationId xmlns:a16="http://schemas.microsoft.com/office/drawing/2014/main" id="{733D04FF-BCA2-1642-A192-144D8BEEF2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FC4B0CEE-DA4A-3244-81A8-3C23508A14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86AEBDB5-8697-1944-A7CB-0C142AFA549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1" name="Sub-heading 1">
            <a:extLst>
              <a:ext uri="{FF2B5EF4-FFF2-40B4-BE49-F238E27FC236}">
                <a16:creationId xmlns:a16="http://schemas.microsoft.com/office/drawing/2014/main" id="{609BD0E6-9034-2C40-A3D4-10BA44739D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AE43938-8335-A749-BAE2-E305CF0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1280602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Maroon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1002"/>
            <a:ext cx="4785278" cy="2148599"/>
          </a:xfrm>
          <a:prstGeom prst="rect">
            <a:avLst/>
          </a:prstGeom>
        </p:spPr>
      </p:pic>
      <p:pic>
        <p:nvPicPr>
          <p:cNvPr id="19" name="Pattern Maroon Top">
            <a:extLst>
              <a:ext uri="{FF2B5EF4-FFF2-40B4-BE49-F238E27FC236}">
                <a16:creationId xmlns:a16="http://schemas.microsoft.com/office/drawing/2014/main" id="{DA8894CA-8492-9F40-AA7E-A17D05BC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85515"/>
          <a:stretch/>
        </p:blipFill>
        <p:spPr>
          <a:xfrm rot="10800000">
            <a:off x="225944" y="1341306"/>
            <a:ext cx="4785278" cy="829101"/>
          </a:xfrm>
          <a:prstGeom prst="rect">
            <a:avLst/>
          </a:prstGeom>
        </p:spPr>
      </p:pic>
      <p:pic>
        <p:nvPicPr>
          <p:cNvPr id="18" name="Pattern Sand Top">
            <a:extLst>
              <a:ext uri="{FF2B5EF4-FFF2-40B4-BE49-F238E27FC236}">
                <a16:creationId xmlns:a16="http://schemas.microsoft.com/office/drawing/2014/main" id="{3962A34F-1D66-A649-83D7-69B392B6F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866" t="14321" r="48528" b="71220"/>
          <a:stretch/>
        </p:blipFill>
        <p:spPr>
          <a:xfrm rot="10800000">
            <a:off x="227250" y="-42185"/>
            <a:ext cx="4785278" cy="1376863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101463"/>
            <a:ext cx="6256338" cy="4419258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76838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943724"/>
            <a:ext cx="4453200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ld H Line">
            <a:extLst>
              <a:ext uri="{FF2B5EF4-FFF2-40B4-BE49-F238E27FC236}">
                <a16:creationId xmlns:a16="http://schemas.microsoft.com/office/drawing/2014/main" id="{14D6B201-F64D-A747-B121-C05B2A976FDB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8408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08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22095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3213"/>
            <a:ext cx="8328565" cy="105288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174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attern">
            <a:extLst>
              <a:ext uri="{FF2B5EF4-FFF2-40B4-BE49-F238E27FC236}">
                <a16:creationId xmlns:a16="http://schemas.microsoft.com/office/drawing/2014/main" id="{C0EE66DB-533C-E64C-B3D1-64CA28007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3" name="Bottom Corner Cover Ups">
            <a:extLst>
              <a:ext uri="{FF2B5EF4-FFF2-40B4-BE49-F238E27FC236}">
                <a16:creationId xmlns:a16="http://schemas.microsoft.com/office/drawing/2014/main" id="{5005E7C9-6600-A544-AFA5-371577BEB73F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9" name="SU.Footer.Shape.White.Cover.R">
              <a:extLst>
                <a:ext uri="{FF2B5EF4-FFF2-40B4-BE49-F238E27FC236}">
                  <a16:creationId xmlns:a16="http://schemas.microsoft.com/office/drawing/2014/main" id="{1D0C4382-EBF0-994D-87EB-841AE6F0FD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0" name="SU.Footer.Shape.White.Cover.L">
              <a:extLst>
                <a:ext uri="{FF2B5EF4-FFF2-40B4-BE49-F238E27FC236}">
                  <a16:creationId xmlns:a16="http://schemas.microsoft.com/office/drawing/2014/main" id="{A9785C11-D389-7D4F-9474-E4C97B9273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753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attern">
            <a:extLst>
              <a:ext uri="{FF2B5EF4-FFF2-40B4-BE49-F238E27FC236}">
                <a16:creationId xmlns:a16="http://schemas.microsoft.com/office/drawing/2014/main" id="{D5786CBE-E2DA-F242-8EF3-D86AFD7773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9167"/>
          <a:stretch/>
        </p:blipFill>
        <p:spPr>
          <a:xfrm>
            <a:off x="1380" y="1342422"/>
            <a:ext cx="3784040" cy="5256000"/>
          </a:xfrm>
          <a:prstGeom prst="rect">
            <a:avLst/>
          </a:prstGeom>
        </p:spPr>
      </p:pic>
      <p:grpSp>
        <p:nvGrpSpPr>
          <p:cNvPr id="15" name="Bottom Corner Cover Ups">
            <a:extLst>
              <a:ext uri="{FF2B5EF4-FFF2-40B4-BE49-F238E27FC236}">
                <a16:creationId xmlns:a16="http://schemas.microsoft.com/office/drawing/2014/main" id="{F6742E16-A430-8D49-8E48-2E7C539F8975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6" name="SU.Footer.Shape.White.Cover.R">
              <a:extLst>
                <a:ext uri="{FF2B5EF4-FFF2-40B4-BE49-F238E27FC236}">
                  <a16:creationId xmlns:a16="http://schemas.microsoft.com/office/drawing/2014/main" id="{36D2AD46-C46A-354E-BEB5-538F821ABE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7" name="SU.Footer.Shape.White.Cover.L">
              <a:extLst>
                <a:ext uri="{FF2B5EF4-FFF2-40B4-BE49-F238E27FC236}">
                  <a16:creationId xmlns:a16="http://schemas.microsoft.com/office/drawing/2014/main" id="{FCFD9C81-5F69-5644-80F4-B4957DB6B5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14" name="Content Placeholder ">
            <a:extLst>
              <a:ext uri="{FF2B5EF4-FFF2-40B4-BE49-F238E27FC236}">
                <a16:creationId xmlns:a16="http://schemas.microsoft.com/office/drawing/2014/main" id="{D0E9C235-E1AC-4547-A3F0-A9434CA86FF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043364" y="1439056"/>
            <a:ext cx="7814339" cy="5074170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13" name="Sub-heading">
            <a:extLst>
              <a:ext uri="{FF2B5EF4-FFF2-40B4-BE49-F238E27FC236}">
                <a16:creationId xmlns:a16="http://schemas.microsoft.com/office/drawing/2014/main" id="{4F600B9D-C6D1-B541-84C3-79F974E469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7745"/>
            <a:ext cx="3266751" cy="5075482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529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White Rectangle">
            <a:extLst>
              <a:ext uri="{FF2B5EF4-FFF2-40B4-BE49-F238E27FC236}">
                <a16:creationId xmlns:a16="http://schemas.microsoft.com/office/drawing/2014/main" id="{E092BD89-6351-F14F-99A1-F9ED46FD8A3D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ontent Placeholder  2">
            <a:extLst>
              <a:ext uri="{FF2B5EF4-FFF2-40B4-BE49-F238E27FC236}">
                <a16:creationId xmlns:a16="http://schemas.microsoft.com/office/drawing/2014/main" id="{2B59F022-8EBD-944D-810D-855A24D6A26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3" name="Sub-heading 2">
            <a:extLst>
              <a:ext uri="{FF2B5EF4-FFF2-40B4-BE49-F238E27FC236}">
                <a16:creationId xmlns:a16="http://schemas.microsoft.com/office/drawing/2014/main" id="{DBCB0F0E-2CA6-9B47-B078-4D0CBA22A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EB87052C-3318-B443-ACEB-EB3464C7D9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716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GB" sz="3200" b="1" i="1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 1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978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Rectangle">
            <a:extLst>
              <a:ext uri="{FF2B5EF4-FFF2-40B4-BE49-F238E27FC236}">
                <a16:creationId xmlns:a16="http://schemas.microsoft.com/office/drawing/2014/main" id="{F91E8B35-3A4B-C141-A1D0-4589A2506ABF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BBB9A18E-F7B6-1241-9C63-76045CF56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2"/>
            <a:ext cx="3600000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4" name="Sub-heading 3">
            <a:extLst>
              <a:ext uri="{FF2B5EF4-FFF2-40B4-BE49-F238E27FC236}">
                <a16:creationId xmlns:a16="http://schemas.microsoft.com/office/drawing/2014/main" id="{73E54803-8D9E-3F45-B6AB-2245573210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16F8BEA3-5345-1748-AA80-5B585F793F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29951"/>
            <a:ext cx="3600000" cy="1053551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6" name="Content Placeholder  2">
            <a:extLst>
              <a:ext uri="{FF2B5EF4-FFF2-40B4-BE49-F238E27FC236}">
                <a16:creationId xmlns:a16="http://schemas.microsoft.com/office/drawing/2014/main" id="{88B2884D-0365-B541-8F3C-C51C6A73AE2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2"/>
            <a:ext cx="3599998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7" name="Sub-heading 2">
            <a:extLst>
              <a:ext uri="{FF2B5EF4-FFF2-40B4-BE49-F238E27FC236}">
                <a16:creationId xmlns:a16="http://schemas.microsoft.com/office/drawing/2014/main" id="{6D580DE4-7F66-D04D-B514-60DB430392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8" name="Title 2">
            <a:extLst>
              <a:ext uri="{FF2B5EF4-FFF2-40B4-BE49-F238E27FC236}">
                <a16:creationId xmlns:a16="http://schemas.microsoft.com/office/drawing/2014/main" id="{A6F7933B-A88D-C34B-BD54-79381E7FAA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2A0A52AC-CBA4-EA46-BD1B-323F4DB400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2"/>
            <a:ext cx="3600000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40" name="Sub-heading 1">
            <a:extLst>
              <a:ext uri="{FF2B5EF4-FFF2-40B4-BE49-F238E27FC236}">
                <a16:creationId xmlns:a16="http://schemas.microsoft.com/office/drawing/2014/main" id="{CA2CC1C2-E7EE-0648-820D-BC18F6B338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0F85EF3-BC19-7441-B388-C548745126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13022843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Grey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1002"/>
            <a:ext cx="4785278" cy="2148599"/>
          </a:xfrm>
          <a:prstGeom prst="rect">
            <a:avLst/>
          </a:prstGeom>
        </p:spPr>
      </p:pic>
      <p:pic>
        <p:nvPicPr>
          <p:cNvPr id="19" name="Pattern Grey Top">
            <a:extLst>
              <a:ext uri="{FF2B5EF4-FFF2-40B4-BE49-F238E27FC236}">
                <a16:creationId xmlns:a16="http://schemas.microsoft.com/office/drawing/2014/main" id="{DA8894CA-8492-9F40-AA7E-A17D05BC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85515"/>
          <a:stretch/>
        </p:blipFill>
        <p:spPr>
          <a:xfrm rot="10800000">
            <a:off x="225944" y="1334680"/>
            <a:ext cx="4785278" cy="829101"/>
          </a:xfrm>
          <a:prstGeom prst="rect">
            <a:avLst/>
          </a:prstGeom>
        </p:spPr>
      </p:pic>
      <p:pic>
        <p:nvPicPr>
          <p:cNvPr id="18" name="Pattern Sand Top">
            <a:extLst>
              <a:ext uri="{FF2B5EF4-FFF2-40B4-BE49-F238E27FC236}">
                <a16:creationId xmlns:a16="http://schemas.microsoft.com/office/drawing/2014/main" id="{3962A34F-1D66-A649-83D7-69B392B6F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866" t="14321" r="48528" b="71220"/>
          <a:stretch/>
        </p:blipFill>
        <p:spPr>
          <a:xfrm rot="10800000">
            <a:off x="227250" y="-42183"/>
            <a:ext cx="4785278" cy="1376862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6645"/>
            <a:ext cx="6256338" cy="4416581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81173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943724"/>
            <a:ext cx="4453200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12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">
            <a:extLst>
              <a:ext uri="{FF2B5EF4-FFF2-40B4-BE49-F238E27FC236}">
                <a16:creationId xmlns:a16="http://schemas.microsoft.com/office/drawing/2014/main" id="{92A5C720-0429-4541-B977-B6E1AE463E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0" cy="5256000"/>
          </a:xfrm>
          <a:prstGeom prst="rect">
            <a:avLst/>
          </a:prstGeom>
        </p:spPr>
      </p:pic>
      <p:grpSp>
        <p:nvGrpSpPr>
          <p:cNvPr id="11" name="Bottom Corner Cover Ups">
            <a:extLst>
              <a:ext uri="{FF2B5EF4-FFF2-40B4-BE49-F238E27FC236}">
                <a16:creationId xmlns:a16="http://schemas.microsoft.com/office/drawing/2014/main" id="{6B263B2D-D558-B84C-9022-34F07C2522D9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2" name="SU.Footer.Shape.White.Cover.R">
              <a:extLst>
                <a:ext uri="{FF2B5EF4-FFF2-40B4-BE49-F238E27FC236}">
                  <a16:creationId xmlns:a16="http://schemas.microsoft.com/office/drawing/2014/main" id="{A42B02D9-6BCD-3B46-A57F-212570E5235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3" name="SU.Footer.Shape.White.Cover.L">
              <a:extLst>
                <a:ext uri="{FF2B5EF4-FFF2-40B4-BE49-F238E27FC236}">
                  <a16:creationId xmlns:a16="http://schemas.microsoft.com/office/drawing/2014/main" id="{7BE51404-5FBA-E747-9F0C-F3B96BD7237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491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  <p15:guide id="2" orient="horz" pos="86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4232ACA5-F913-4C40-9156-9574AC847B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7065"/>
          <a:stretch/>
        </p:blipFill>
        <p:spPr>
          <a:xfrm>
            <a:off x="1379" y="1342422"/>
            <a:ext cx="4041984" cy="5256000"/>
          </a:xfrm>
          <a:prstGeom prst="rect">
            <a:avLst/>
          </a:prstGeom>
        </p:spPr>
      </p:pic>
      <p:grpSp>
        <p:nvGrpSpPr>
          <p:cNvPr id="15" name="Bottom Corner Cover Ups">
            <a:extLst>
              <a:ext uri="{FF2B5EF4-FFF2-40B4-BE49-F238E27FC236}">
                <a16:creationId xmlns:a16="http://schemas.microsoft.com/office/drawing/2014/main" id="{F2814333-1BF5-E849-A0FE-9AA7C7404101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6" name="SU.Footer.Shape.White.Cover.R">
              <a:extLst>
                <a:ext uri="{FF2B5EF4-FFF2-40B4-BE49-F238E27FC236}">
                  <a16:creationId xmlns:a16="http://schemas.microsoft.com/office/drawing/2014/main" id="{03FDF139-728B-024E-9703-C432EBC41B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7" name="SU.Footer.Shape.White.Cover.L">
              <a:extLst>
                <a:ext uri="{FF2B5EF4-FFF2-40B4-BE49-F238E27FC236}">
                  <a16:creationId xmlns:a16="http://schemas.microsoft.com/office/drawing/2014/main" id="{29002AAF-104D-E541-A418-B45D06E37C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13" name="Content Placeholder ">
            <a:extLst>
              <a:ext uri="{FF2B5EF4-FFF2-40B4-BE49-F238E27FC236}">
                <a16:creationId xmlns:a16="http://schemas.microsoft.com/office/drawing/2014/main" id="{297102B3-ABBC-8342-9686-98DDA2B5DF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39056"/>
            <a:ext cx="7342632" cy="50591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14" name="Sub-heading">
            <a:extLst>
              <a:ext uri="{FF2B5EF4-FFF2-40B4-BE49-F238E27FC236}">
                <a16:creationId xmlns:a16="http://schemas.microsoft.com/office/drawing/2014/main" id="{F0A305C8-DF3E-DB45-9F64-CF839254AA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9055"/>
            <a:ext cx="3524695" cy="5059179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2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Rectangle">
            <a:extLst>
              <a:ext uri="{FF2B5EF4-FFF2-40B4-BE49-F238E27FC236}">
                <a16:creationId xmlns:a16="http://schemas.microsoft.com/office/drawing/2014/main" id="{948D6589-07BC-504A-9A95-293D1FAB3969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0" name="Gold H Line">
            <a:extLst>
              <a:ext uri="{FF2B5EF4-FFF2-40B4-BE49-F238E27FC236}">
                <a16:creationId xmlns:a16="http://schemas.microsoft.com/office/drawing/2014/main" id="{BCBE8D15-217A-AD4B-B1B6-A4A4464A9778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Content Placeholder  2">
            <a:extLst>
              <a:ext uri="{FF2B5EF4-FFF2-40B4-BE49-F238E27FC236}">
                <a16:creationId xmlns:a16="http://schemas.microsoft.com/office/drawing/2014/main" id="{2FCD4CF8-0C12-EA43-B791-77B95BE3B8A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3"/>
            <a:ext cx="5335586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9" name="Sub-heading 2">
            <a:extLst>
              <a:ext uri="{FF2B5EF4-FFF2-40B4-BE49-F238E27FC236}">
                <a16:creationId xmlns:a16="http://schemas.microsoft.com/office/drawing/2014/main" id="{EFD6BD00-14FA-0C44-936C-18A58C6AE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74650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A21EA00-5D4A-874F-9DE9-2C510BCA99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4"/>
            <a:ext cx="5335587" cy="10191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GB" sz="3200" b="1" i="1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711302C3-77CD-E045-AC17-217A8FF652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5367782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1">
            <a:extLst>
              <a:ext uri="{FF2B5EF4-FFF2-40B4-BE49-F238E27FC236}">
                <a16:creationId xmlns:a16="http://schemas.microsoft.com/office/drawing/2014/main" id="{C672C517-E44C-5541-8903-0803B60C38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D74D22F-7C30-804B-B618-3432E30FA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34094"/>
            <a:ext cx="5367782" cy="10191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2878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Slide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White Rectangle">
            <a:extLst>
              <a:ext uri="{FF2B5EF4-FFF2-40B4-BE49-F238E27FC236}">
                <a16:creationId xmlns:a16="http://schemas.microsoft.com/office/drawing/2014/main" id="{AF7E239E-9757-3248-A127-4F42F0637408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8" name="Gold H Line">
            <a:extLst>
              <a:ext uri="{FF2B5EF4-FFF2-40B4-BE49-F238E27FC236}">
                <a16:creationId xmlns:a16="http://schemas.microsoft.com/office/drawing/2014/main" id="{FF14821C-DD56-5047-8DDF-2CED2D6B409A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B59F022-8EBD-944D-810D-855A24D6A26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3" name="Sub-heading 3">
            <a:extLst>
              <a:ext uri="{FF2B5EF4-FFF2-40B4-BE49-F238E27FC236}">
                <a16:creationId xmlns:a16="http://schemas.microsoft.com/office/drawing/2014/main" id="{DBCB0F0E-2CA6-9B47-B078-4D0CBA22A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6C5C79B-1FC7-684E-8098-DD6B7E0A01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30572"/>
            <a:ext cx="3600000" cy="106730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4BF8A05F-FD1D-CD48-A3CF-DE8AF43F697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5" name="Sub-heading 2">
            <a:extLst>
              <a:ext uri="{FF2B5EF4-FFF2-40B4-BE49-F238E27FC236}">
                <a16:creationId xmlns:a16="http://schemas.microsoft.com/office/drawing/2014/main" id="{EB65077B-EB16-BF45-A1FD-89A294FE27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5BE914C9-9E29-9D45-8E51-BE422FBBE2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 1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2B4331-7730-C944-82F4-41B3F12BA6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20556485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White Bg 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 Sand Bottom">
            <a:extLst>
              <a:ext uri="{FF2B5EF4-FFF2-40B4-BE49-F238E27FC236}">
                <a16:creationId xmlns:a16="http://schemas.microsoft.com/office/drawing/2014/main" id="{7E41FF7E-0642-ED43-BF36-6F4C4C4A2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8953"/>
            <a:ext cx="4785278" cy="2148599"/>
          </a:xfrm>
          <a:prstGeom prst="rect">
            <a:avLst/>
          </a:prstGeom>
        </p:spPr>
      </p:pic>
      <p:pic>
        <p:nvPicPr>
          <p:cNvPr id="11" name="Pattern Top">
            <a:extLst>
              <a:ext uri="{FF2B5EF4-FFF2-40B4-BE49-F238E27FC236}">
                <a16:creationId xmlns:a16="http://schemas.microsoft.com/office/drawing/2014/main" id="{6124DACD-3877-F440-9547-FC58D4D8F1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 flipV="1">
            <a:off x="187320" y="-43952"/>
            <a:ext cx="4785278" cy="2148599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7153"/>
            <a:ext cx="6256338" cy="441607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9" y="1382713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405" y="2943724"/>
            <a:ext cx="4448193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011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36962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94054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58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238EDFC1-EE9A-8048-86A1-2E5C9233E7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13" name="Bottom Corner Cover Ups">
            <a:extLst>
              <a:ext uri="{FF2B5EF4-FFF2-40B4-BE49-F238E27FC236}">
                <a16:creationId xmlns:a16="http://schemas.microsoft.com/office/drawing/2014/main" id="{93D46E69-FB5E-344A-A7B7-752C7C6ECCDD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4" name="SU.Footer.Shape.White.Cover.R">
              <a:extLst>
                <a:ext uri="{FF2B5EF4-FFF2-40B4-BE49-F238E27FC236}">
                  <a16:creationId xmlns:a16="http://schemas.microsoft.com/office/drawing/2014/main" id="{C3DAB37C-2D70-5C41-B708-179C820942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5" name="SU.Footer.Shape.White.Cover.L">
              <a:extLst>
                <a:ext uri="{FF2B5EF4-FFF2-40B4-BE49-F238E27FC236}">
                  <a16:creationId xmlns:a16="http://schemas.microsoft.com/office/drawing/2014/main" id="{73C9FD76-564E-0348-A31C-D0132A5B66B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868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Relationship Id="rId30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White.Banner.Top">
            <a:extLst>
              <a:ext uri="{FF2B5EF4-FFF2-40B4-BE49-F238E27FC236}">
                <a16:creationId xmlns:a16="http://schemas.microsoft.com/office/drawing/2014/main" id="{D70D17EB-87E2-EC45-B0B0-B16E5C2558F6}"/>
              </a:ext>
            </a:extLst>
          </p:cNvPr>
          <p:cNvSpPr/>
          <p:nvPr userDrawn="1"/>
        </p:nvSpPr>
        <p:spPr>
          <a:xfrm>
            <a:off x="0" y="0"/>
            <a:ext cx="12192000" cy="1341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6" name="SU.Footer.Shape.White">
            <a:extLst>
              <a:ext uri="{FF2B5EF4-FFF2-40B4-BE49-F238E27FC236}">
                <a16:creationId xmlns:a16="http://schemas.microsoft.com/office/drawing/2014/main" id="{C2021710-E914-7244-8A47-3745EFB0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b="18185"/>
          <a:stretch/>
        </p:blipFill>
        <p:spPr>
          <a:xfrm>
            <a:off x="0" y="5909001"/>
            <a:ext cx="12192000" cy="948999"/>
          </a:xfrm>
          <a:prstGeom prst="rect">
            <a:avLst/>
          </a:prstGeom>
        </p:spPr>
      </p:pic>
      <p:sp>
        <p:nvSpPr>
          <p:cNvPr id="9" name="Footer">
            <a:extLst>
              <a:ext uri="{FF2B5EF4-FFF2-40B4-BE49-F238E27FC236}">
                <a16:creationId xmlns:a16="http://schemas.microsoft.com/office/drawing/2014/main" id="{5DE18A1C-E612-604E-AA9F-9A73E465BA68}"/>
              </a:ext>
            </a:extLst>
          </p:cNvPr>
          <p:cNvSpPr txBox="1">
            <a:spLocks/>
          </p:cNvSpPr>
          <p:nvPr userDrawn="1"/>
        </p:nvSpPr>
        <p:spPr>
          <a:xfrm>
            <a:off x="515938" y="6597651"/>
            <a:ext cx="11125200" cy="2664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1000" b="1" i="0" kern="1200" dirty="0">
                <a:solidFill>
                  <a:schemeClr val="accent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b="0" i="0" dirty="0">
                <a:solidFill>
                  <a:schemeClr val="accent2"/>
                </a:solidFill>
                <a:latin typeface="Raleway Medium" panose="020B0503030101060003" pitchFamily="34" charset="77"/>
              </a:rPr>
              <a:t>Division | Centre | Unit Name</a:t>
            </a:r>
          </a:p>
        </p:txBody>
      </p:sp>
      <p:sp>
        <p:nvSpPr>
          <p:cNvPr id="15" name="SU.Shape" hidden="1">
            <a:extLst>
              <a:ext uri="{FF2B5EF4-FFF2-40B4-BE49-F238E27FC236}">
                <a16:creationId xmlns:a16="http://schemas.microsoft.com/office/drawing/2014/main" id="{050DDAF9-8F3A-0B48-82E1-6040CBB5F5D1}"/>
              </a:ext>
            </a:extLst>
          </p:cNvPr>
          <p:cNvSpPr/>
          <p:nvPr userDrawn="1"/>
        </p:nvSpPr>
        <p:spPr>
          <a:xfrm>
            <a:off x="0" y="1339540"/>
            <a:ext cx="12192000" cy="5259988"/>
          </a:xfrm>
          <a:custGeom>
            <a:avLst/>
            <a:gdLst>
              <a:gd name="connsiteX0" fmla="*/ 76801 w 3455263"/>
              <a:gd name="connsiteY0" fmla="*/ 1812227 h 1812226"/>
              <a:gd name="connsiteX1" fmla="*/ 0 w 3455263"/>
              <a:gd name="connsiteY1" fmla="*/ 1735169 h 1812226"/>
              <a:gd name="connsiteX2" fmla="*/ 0 w 3455263"/>
              <a:gd name="connsiteY2" fmla="*/ 0 h 1812226"/>
              <a:gd name="connsiteX3" fmla="*/ 3455263 w 3455263"/>
              <a:gd name="connsiteY3" fmla="*/ 0 h 1812226"/>
              <a:gd name="connsiteX4" fmla="*/ 3455263 w 3455263"/>
              <a:gd name="connsiteY4" fmla="*/ 1581150 h 1812226"/>
              <a:gd name="connsiteX5" fmla="*/ 3224766 w 3455263"/>
              <a:gd name="connsiteY5" fmla="*/ 1811750 h 181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5263" h="1812226">
                <a:moveTo>
                  <a:pt x="76801" y="1812227"/>
                </a:moveTo>
                <a:cubicBezTo>
                  <a:pt x="76801" y="1812227"/>
                  <a:pt x="0" y="1812227"/>
                  <a:pt x="0" y="1735169"/>
                </a:cubicBezTo>
                <a:lnTo>
                  <a:pt x="0" y="0"/>
                </a:lnTo>
                <a:lnTo>
                  <a:pt x="3455263" y="0"/>
                </a:lnTo>
                <a:lnTo>
                  <a:pt x="3455263" y="1581150"/>
                </a:lnTo>
                <a:cubicBezTo>
                  <a:pt x="3455263" y="1581150"/>
                  <a:pt x="3455263" y="1811750"/>
                  <a:pt x="3224766" y="1811750"/>
                </a:cubicBezTo>
                <a:close/>
              </a:path>
            </a:pathLst>
          </a:cu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301AC438-5C4B-A74B-973C-02E8105BD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426437"/>
            <a:ext cx="11125197" cy="515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EC044E2A-3062-F245-818F-F465A0481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85324"/>
            <a:ext cx="8515636" cy="105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SU Logo">
            <a:extLst>
              <a:ext uri="{FF2B5EF4-FFF2-40B4-BE49-F238E27FC236}">
                <a16:creationId xmlns:a16="http://schemas.microsoft.com/office/drawing/2014/main" id="{4BCB2B4B-739F-974A-8938-B9DE97032C44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9138962" y="130470"/>
            <a:ext cx="3053038" cy="103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7" r:id="rId2"/>
    <p:sldLayoutId id="2147483725" r:id="rId3"/>
    <p:sldLayoutId id="2147483712" r:id="rId4"/>
    <p:sldLayoutId id="2147483716" r:id="rId5"/>
    <p:sldLayoutId id="2147483741" r:id="rId6"/>
    <p:sldLayoutId id="2147483729" r:id="rId7"/>
    <p:sldLayoutId id="2147483749" r:id="rId8"/>
    <p:sldLayoutId id="2147483701" r:id="rId9"/>
    <p:sldLayoutId id="2147483713" r:id="rId10"/>
    <p:sldLayoutId id="2147483724" r:id="rId11"/>
    <p:sldLayoutId id="2147483743" r:id="rId12"/>
    <p:sldLayoutId id="2147483710" r:id="rId13"/>
    <p:sldLayoutId id="2147483750" r:id="rId14"/>
    <p:sldLayoutId id="2147483702" r:id="rId15"/>
    <p:sldLayoutId id="2147483714" r:id="rId16"/>
    <p:sldLayoutId id="2147483722" r:id="rId17"/>
    <p:sldLayoutId id="2147483744" r:id="rId18"/>
    <p:sldLayoutId id="2147483719" r:id="rId19"/>
    <p:sldLayoutId id="2147483751" r:id="rId20"/>
    <p:sldLayoutId id="2147483721" r:id="rId21"/>
    <p:sldLayoutId id="2147483709" r:id="rId22"/>
    <p:sldLayoutId id="2147483718" r:id="rId23"/>
    <p:sldLayoutId id="2147483745" r:id="rId24"/>
    <p:sldLayoutId id="2147483717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accent1"/>
          </a:solidFill>
          <a:latin typeface="Raleway" panose="020B05030301010600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5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  <p15:guide id="7" orient="horz" pos="232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orient="horz" pos="8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fro.who.int/news/experts-caution-against-stagnationimmunization-coverage-afric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icd.ac.za/wpcontent/uploads/2022/06/Measles-Vaccine-FAQ-_20220608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8DD746-59A7-4C23-852C-B4583E04A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68" y="2088681"/>
            <a:ext cx="11089399" cy="4148489"/>
          </a:xfrm>
        </p:spPr>
        <p:txBody>
          <a:bodyPr/>
          <a:lstStyle/>
          <a:p>
            <a:pPr algn="ctr"/>
            <a:r>
              <a:rPr lang="en-US" sz="3200" dirty="0"/>
              <a:t>Implementation of the age-structured SEIR epidemiology model for measles vaccination strategies</a:t>
            </a:r>
            <a:br>
              <a:rPr lang="en-US" sz="3200" dirty="0"/>
            </a:br>
            <a:br>
              <a:rPr lang="en-US" sz="3200" dirty="0"/>
            </a:br>
            <a:r>
              <a:rPr lang="en-US" sz="1600" dirty="0"/>
              <a:t>Ziyabukwa Mthi</a:t>
            </a:r>
            <a:br>
              <a:rPr lang="en-US" sz="1600" dirty="0"/>
            </a:br>
            <a:br>
              <a:rPr lang="en-US" sz="1600" dirty="0"/>
            </a:br>
            <a:r>
              <a:rPr lang="en-US" sz="1200" dirty="0"/>
              <a:t>Supervisor: Dr L. Bolton</a:t>
            </a:r>
            <a:br>
              <a:rPr lang="en-US" sz="1200" dirty="0"/>
            </a:br>
            <a:r>
              <a:rPr lang="en-US" sz="1200" dirty="0"/>
              <a:t>Co-supervisor: Mr. J. Bingham</a:t>
            </a:r>
            <a:br>
              <a:rPr lang="en-US" sz="1600" dirty="0"/>
            </a:br>
            <a:br>
              <a:rPr lang="en-US" sz="1600" dirty="0"/>
            </a:br>
            <a:r>
              <a:rPr lang="en-US" sz="1100" dirty="0"/>
              <a:t>Department of Mathematical Sciences</a:t>
            </a:r>
            <a:br>
              <a:rPr lang="en-US" sz="1100" dirty="0"/>
            </a:br>
            <a:r>
              <a:rPr lang="en-US" sz="1100" dirty="0"/>
              <a:t>Stellenbosch University</a:t>
            </a:r>
            <a:br>
              <a:rPr lang="en-US" sz="1100" dirty="0"/>
            </a:br>
            <a:r>
              <a:rPr lang="en-US" sz="1100" dirty="0"/>
              <a:t>South Africa</a:t>
            </a:r>
            <a:br>
              <a:rPr lang="en-US" sz="1100" dirty="0"/>
            </a:br>
            <a:r>
              <a:rPr lang="en-US" sz="1100" dirty="0"/>
              <a:t>30 August 2022</a:t>
            </a:r>
            <a:br>
              <a:rPr lang="en-US" sz="1100" dirty="0"/>
            </a:b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57044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C0A358-33E1-4E24-B5A5-3F40F97B5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09700"/>
            <a:ext cx="6691757" cy="5103527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latin typeface="+mn-lt"/>
              </a:rPr>
              <a:t>The effectiveness of vaccination strategies and measles eradication targets for future predictions.</a:t>
            </a:r>
          </a:p>
          <a:p>
            <a:pPr algn="just"/>
            <a:endParaRPr lang="en-US" sz="1800" dirty="0">
              <a:latin typeface="+mn-lt"/>
            </a:endParaRPr>
          </a:p>
          <a:p>
            <a:pPr algn="just"/>
            <a:r>
              <a:rPr lang="en-US" sz="1800" dirty="0">
                <a:latin typeface="+mn-lt"/>
              </a:rPr>
              <a:t>Assist in the analysis of the immune profile of the population and in each age group to establish the baseline and make projections.</a:t>
            </a:r>
          </a:p>
          <a:p>
            <a:pPr algn="just"/>
            <a:endParaRPr lang="en-US" sz="1800" dirty="0">
              <a:latin typeface="+mn-lt"/>
            </a:endParaRPr>
          </a:p>
          <a:p>
            <a:pPr algn="just"/>
            <a:r>
              <a:rPr lang="en-US" sz="1800" dirty="0">
                <a:latin typeface="+mn-lt"/>
              </a:rPr>
              <a:t>The effect of increasing vaccine coverage to 95% or greater.</a:t>
            </a:r>
          </a:p>
          <a:p>
            <a:pPr algn="just"/>
            <a:endParaRPr lang="en-US" sz="1800" dirty="0">
              <a:latin typeface="+mn-lt"/>
            </a:endParaRPr>
          </a:p>
          <a:p>
            <a:pPr algn="just"/>
            <a:r>
              <a:rPr lang="en-US" sz="1800" dirty="0">
                <a:latin typeface="+mn-lt"/>
              </a:rPr>
              <a:t>The impact of increasing the efficacy of two doses in reducing the effectiveness of measles incidence.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8C7C88-B05E-451E-9254-59890529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Study benefits </a:t>
            </a:r>
          </a:p>
        </p:txBody>
      </p:sp>
    </p:spTree>
    <p:extLst>
      <p:ext uri="{BB962C8B-B14F-4D97-AF65-F5344CB8AC3E}">
        <p14:creationId xmlns:p14="http://schemas.microsoft.com/office/powerpoint/2010/main" val="2627612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B01FDC-12E6-4CE2-A923-FDFE78CB9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7482332" cy="4414600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latin typeface="+mn-lt"/>
              </a:rPr>
              <a:t>Model is deterministic and compartmental.</a:t>
            </a:r>
          </a:p>
          <a:p>
            <a:pPr algn="just"/>
            <a:r>
              <a:rPr lang="en-US" sz="1800" dirty="0">
                <a:latin typeface="+mn-lt"/>
              </a:rPr>
              <a:t>Host population is homogeneous mixed.</a:t>
            </a:r>
          </a:p>
          <a:p>
            <a:pPr algn="just"/>
            <a:r>
              <a:rPr lang="en-US" sz="1800" dirty="0">
                <a:latin typeface="+mn-lt"/>
              </a:rPr>
              <a:t>Natural death and birth rates per capita are both consistent over time.</a:t>
            </a:r>
          </a:p>
          <a:p>
            <a:pPr algn="just"/>
            <a:r>
              <a:rPr lang="en-US" sz="1800" dirty="0">
                <a:latin typeface="+mn-lt"/>
              </a:rPr>
              <a:t>Infants who receive the first and second doses of the vaccine consecutively develop a permanent immunity to the disease.</a:t>
            </a:r>
          </a:p>
          <a:p>
            <a:pPr algn="just"/>
            <a:r>
              <a:rPr lang="en-US" sz="1800" dirty="0">
                <a:latin typeface="+mn-lt"/>
              </a:rPr>
              <a:t>A host population of a constant size.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93BDA-F928-4DEF-BD2F-18DFF5964D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Mathematical Model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2F408E-6D74-423E-8CC4-49D589C0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224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3D734A-ECD6-40E5-9F55-25DB6511D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7482332" cy="4414600"/>
          </a:xfrm>
        </p:spPr>
        <p:txBody>
          <a:bodyPr>
            <a:normAutofit/>
          </a:bodyPr>
          <a:lstStyle/>
          <a:p>
            <a:r>
              <a:rPr lang="en-US" dirty="0"/>
              <a:t>Developed SEIR model</a:t>
            </a: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Proportion of infants who received first dose of vaccine join the recovered class 1.</a:t>
            </a:r>
          </a:p>
          <a:p>
            <a:pPr algn="just"/>
            <a:r>
              <a:rPr lang="en-US" sz="2400" dirty="0">
                <a:latin typeface="+mn-lt"/>
              </a:rPr>
              <a:t>Infants who received second dose of vaccine join the recovered class 2.</a:t>
            </a:r>
          </a:p>
          <a:p>
            <a:pPr algn="just"/>
            <a:r>
              <a:rPr lang="en-US" sz="2400" dirty="0">
                <a:latin typeface="+mn-lt"/>
              </a:rPr>
              <a:t>Infant will be protected from measles by a successful vaccination</a:t>
            </a:r>
            <a:endParaRPr lang="en-US" dirty="0"/>
          </a:p>
          <a:p>
            <a:endParaRPr lang="en-US" dirty="0"/>
          </a:p>
          <a:p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47EE5-6194-45D2-B39F-1A4637DC62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Mathematical Model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406EBA-159A-49EE-9CDA-42BA75AD0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25704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ACC7D8-5FB5-47E9-8300-BE28F934D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1800" dirty="0">
                <a:latin typeface="+mn-lt"/>
              </a:rPr>
              <a:t>The efficacy of two doses of the measles vaccine ranges from 93% to 99%.</a:t>
            </a:r>
          </a:p>
          <a:p>
            <a:pPr algn="just"/>
            <a:r>
              <a:rPr lang="en-US" sz="1800" dirty="0">
                <a:latin typeface="+mn-lt"/>
              </a:rPr>
              <a:t>Vaccine coverage  averaged 71,7%.</a:t>
            </a:r>
          </a:p>
          <a:p>
            <a:pPr algn="just"/>
            <a:endParaRPr lang="en-US" sz="1800" dirty="0">
              <a:latin typeface="+mn-lt"/>
            </a:endParaRPr>
          </a:p>
          <a:p>
            <a:pPr algn="just"/>
            <a:r>
              <a:rPr lang="en-US" sz="1800" dirty="0">
                <a:latin typeface="+mn-lt"/>
              </a:rPr>
              <a:t>In this section, we develop a two-dose vaccination model with two age corporations to observe the vaccination strategies for measles epidemics</a:t>
            </a:r>
            <a:endParaRPr lang="en-ZA" sz="1800" dirty="0">
              <a:latin typeface="+mn-lt"/>
            </a:endParaRPr>
          </a:p>
          <a:p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43E07-57DB-4D5E-858D-5032726E79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668" y="1571625"/>
            <a:ext cx="11122470" cy="4531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Implementation of measles vaccination methods</a:t>
            </a:r>
          </a:p>
          <a:p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C540E4-2904-4D60-9086-068B086E4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18708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C3C5D-6857-EC46-A56F-65F7E926F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ZA" sz="1800" b="1" dirty="0">
                <a:effectLst/>
                <a:latin typeface="+mn-lt"/>
                <a:ea typeface="CMBX10"/>
                <a:cs typeface="Arial" panose="020B0604020202020204" pitchFamily="34" charset="0"/>
              </a:rPr>
              <a:t>Measles vaccination model</a:t>
            </a:r>
            <a:endParaRPr lang="en-ZA" sz="1800" dirty="0">
              <a:effectLst/>
              <a:latin typeface="+mn-lt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  <a:cs typeface="Calibri Light" panose="020F0302020204030204" pitchFamily="34" charset="0"/>
              </a:rPr>
              <a:t>We subdivide the host population into two age groups,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  <a:cs typeface="Calibri Light" panose="020F0302020204030204" pitchFamily="34" charset="0"/>
              </a:rPr>
              <a:t>Considering age-specific differences in vaccination schedules, mortality, and contact patterns</a:t>
            </a:r>
            <a:endParaRPr lang="en-GB" sz="1400" dirty="0">
              <a:latin typeface="+mn-lt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60DB9-999F-424E-BBDA-8A1F34F6C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98804-47A4-4E2F-AC58-137780273853}"/>
              </a:ext>
            </a:extLst>
          </p:cNvPr>
          <p:cNvSpPr txBox="1"/>
          <p:nvPr/>
        </p:nvSpPr>
        <p:spPr>
          <a:xfrm>
            <a:off x="5457825" y="5418944"/>
            <a:ext cx="5562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Figure 1: Model diagram for a measles vaccination model with two age group.</a:t>
            </a:r>
          </a:p>
          <a:p>
            <a:pPr algn="just"/>
            <a:endParaRPr lang="en-US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The model structure is shown in the transmission diagram in Figure 1. Two doses of measles vaccine were incorporated: MMR1 for age group 1 (6 months), and MMR2 for age group 2 (12 months). The model is described by the following system of differential equations. </a:t>
            </a:r>
            <a:endParaRPr lang="en-ZA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691215A-4989-480D-9016-59073FD6D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84229" y="989815"/>
            <a:ext cx="6771629" cy="4429129"/>
          </a:xfrm>
        </p:spPr>
      </p:pic>
    </p:spTree>
    <p:extLst>
      <p:ext uri="{BB962C8B-B14F-4D97-AF65-F5344CB8AC3E}">
        <p14:creationId xmlns:p14="http://schemas.microsoft.com/office/powerpoint/2010/main" val="1085262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4CEDB83-B08C-4AEC-A1D3-17C735C00881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6429375" y="2385603"/>
            <a:ext cx="5335588" cy="217687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76FF52-4B5E-2842-874D-7FF826AF4D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i="0" dirty="0"/>
              <a:t>Differential equations for age group 2:</a:t>
            </a:r>
            <a:endParaRPr lang="en-GB" i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9A4E4EF-AB8D-41E3-96EE-EFE98B2F2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8663" y="2387190"/>
            <a:ext cx="5367337" cy="217528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BD299-8D12-C64C-8619-8C7B59BBFE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Differential equations for age group 1: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3A44A-AFA8-2F47-AD11-3C2F49371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8429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32D4C7-91B1-4408-871E-2F6E97A31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7368032" cy="441460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State variables from published data</a:t>
            </a:r>
          </a:p>
          <a:p>
            <a:r>
              <a:rPr lang="en-US" sz="1800" dirty="0">
                <a:latin typeface="+mn-lt"/>
              </a:rPr>
              <a:t>Estimated parameters by fitting model outcomes to measles data.</a:t>
            </a:r>
            <a:endParaRPr lang="en-ZA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Reported annual incidence of measles.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F944-E2C0-4E9C-81EC-E176BD1E3A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ZA" dirty="0"/>
              <a:t>Parameter’s estimation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C299C5-7F2A-4CD0-82C7-A6B6C3C53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29289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4BCC47-B858-430E-877D-59A70A9CC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6358382" cy="441460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Evaluate sustained effort of measles vaccination strategies.</a:t>
            </a:r>
          </a:p>
          <a:p>
            <a:r>
              <a:rPr lang="en-US" sz="1800" dirty="0">
                <a:latin typeface="+mn-lt"/>
              </a:rPr>
              <a:t>Examine the fraction of population that is protected by vaccination.</a:t>
            </a:r>
          </a:p>
          <a:p>
            <a:r>
              <a:rPr lang="en-US" sz="1800" dirty="0">
                <a:latin typeface="+mn-lt"/>
              </a:rPr>
              <a:t>Examine the fraction that is protected by immunity due to past infection.</a:t>
            </a:r>
          </a:p>
          <a:p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988E1-5A4E-42E2-BDE7-D401737FB8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ZA" dirty="0"/>
              <a:t>Immune profile analysis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AFB649-129B-462D-931E-AE4B29872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83983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ADF941-8C9B-491E-A0B3-31D0F9644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6377432" cy="441460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Explore different scenarios in which the vaccine coverage rate.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Implement the efficacy of 95% to the first dose that is administered to 6 months old</a:t>
            </a:r>
            <a:endParaRPr lang="en-ZA" sz="1800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7CAD9-B169-48E1-9FED-FACD2D00A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Improving vaccination coverage for measles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04B0B5-DEED-4159-B635-20BF39FC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17997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6E09F6-F0ED-48CC-9F97-089DCF5F5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28750"/>
            <a:ext cx="11122470" cy="5084477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latin typeface="+mn-lt"/>
              </a:rPr>
              <a:t>The model will be run in R studio (version 4.2.0) running R statistical software (version 4.2.0). </a:t>
            </a:r>
          </a:p>
          <a:p>
            <a:pPr algn="just"/>
            <a:r>
              <a:rPr lang="en-US" sz="1800" dirty="0">
                <a:latin typeface="+mn-lt"/>
              </a:rPr>
              <a:t>The R package tidyverse (version 4.2.0) will be used.</a:t>
            </a:r>
          </a:p>
          <a:p>
            <a:pPr algn="just"/>
            <a:endParaRPr lang="en-US" sz="1800" dirty="0">
              <a:latin typeface="+mn-lt"/>
            </a:endParaRPr>
          </a:p>
          <a:p>
            <a:pPr algn="just"/>
            <a:r>
              <a:rPr lang="en-ZA" sz="1800" dirty="0">
                <a:latin typeface="+mn-lt"/>
                <a:ea typeface="CMR10"/>
              </a:rPr>
              <a:t>F</a:t>
            </a:r>
            <a:r>
              <a:rPr lang="en-ZA" sz="1800" dirty="0">
                <a:effectLst/>
                <a:latin typeface="+mn-lt"/>
                <a:ea typeface="CMR10"/>
              </a:rPr>
              <a:t>unction calculates the rate of change in each state variable</a:t>
            </a:r>
          </a:p>
          <a:p>
            <a:pPr algn="just"/>
            <a:r>
              <a:rPr lang="en-ZA" sz="1800" dirty="0">
                <a:effectLst/>
                <a:latin typeface="+mn-lt"/>
                <a:ea typeface="CMR10"/>
              </a:rPr>
              <a:t>Ordinary Differential Equations (ODE’s) </a:t>
            </a:r>
          </a:p>
          <a:p>
            <a:pPr algn="just"/>
            <a:endParaRPr lang="en-ZA" sz="1800" dirty="0">
              <a:latin typeface="Calibri Light" panose="020F03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1E64BD-891C-4D2E-A20C-E82C92B8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Code design </a:t>
            </a:r>
          </a:p>
        </p:txBody>
      </p:sp>
    </p:spTree>
    <p:extLst>
      <p:ext uri="{BB962C8B-B14F-4D97-AF65-F5344CB8AC3E}">
        <p14:creationId xmlns:p14="http://schemas.microsoft.com/office/powerpoint/2010/main" val="2753754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B9E2B8-5B76-4FCA-9DB0-1A06BE8F7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76375"/>
            <a:ext cx="3891407" cy="5036852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+mn-lt"/>
              </a:rPr>
              <a:t>Introduction </a:t>
            </a:r>
          </a:p>
          <a:p>
            <a:r>
              <a:rPr lang="en-US" sz="1400" b="1" dirty="0">
                <a:latin typeface="+mn-lt"/>
              </a:rPr>
              <a:t>Research question</a:t>
            </a:r>
          </a:p>
          <a:p>
            <a:r>
              <a:rPr lang="en-US" sz="1400" b="1" dirty="0">
                <a:latin typeface="+mn-lt"/>
              </a:rPr>
              <a:t>Aim of the research</a:t>
            </a:r>
          </a:p>
          <a:p>
            <a:r>
              <a:rPr lang="en-US" sz="1400" b="1" dirty="0">
                <a:latin typeface="+mn-lt"/>
              </a:rPr>
              <a:t>Main objectives of the research</a:t>
            </a:r>
            <a:endParaRPr lang="en-ZA" sz="1200" b="1" dirty="0">
              <a:latin typeface="+mn-lt"/>
            </a:endParaRPr>
          </a:p>
          <a:p>
            <a:r>
              <a:rPr lang="en-ZA" sz="1400" b="1" dirty="0">
                <a:latin typeface="+mn-lt"/>
              </a:rPr>
              <a:t>Study benefits</a:t>
            </a:r>
          </a:p>
          <a:p>
            <a:r>
              <a:rPr lang="en-ZA" sz="1400" b="1" dirty="0">
                <a:latin typeface="+mn-lt"/>
              </a:rPr>
              <a:t>Mathematical model</a:t>
            </a:r>
          </a:p>
          <a:p>
            <a:r>
              <a:rPr lang="en-ZA" sz="1400" b="1" dirty="0">
                <a:latin typeface="+mn-lt"/>
              </a:rPr>
              <a:t>Code design </a:t>
            </a:r>
          </a:p>
          <a:p>
            <a:endParaRPr lang="en-ZA" sz="1800" dirty="0">
              <a:latin typeface="Calibri Light" panose="020F0302020204030204" pitchFamily="34" charset="0"/>
            </a:endParaRPr>
          </a:p>
          <a:p>
            <a:endParaRPr lang="en-ZA" dirty="0"/>
          </a:p>
          <a:p>
            <a:endParaRPr lang="en-ZA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B4D2DE-034C-43DE-B904-DBB520FA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15998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10D1B7-940F-4164-8C7A-8F0E61900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34163"/>
            <a:ext cx="11122470" cy="5079063"/>
          </a:xfrm>
        </p:spPr>
        <p:txBody>
          <a:bodyPr>
            <a:normAutofit/>
          </a:bodyPr>
          <a:lstStyle/>
          <a:p>
            <a:r>
              <a:rPr lang="en-US" sz="1200" dirty="0">
                <a:latin typeface="Calibri Light" panose="020F0302020204030204" pitchFamily="34" charset="0"/>
              </a:rPr>
              <a:t>L. Zhou, Y. Wang, Y. Xiao, and M. Y. Li, “Global dynamics of a discrete age-structured SIR epidemic model with applications to measles vaccination strategies,” Mathematical Biosciences 308, 27–37 (2019).</a:t>
            </a:r>
          </a:p>
          <a:p>
            <a:r>
              <a:rPr lang="en-ZA" sz="12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WHO Africa. Experts caution against stagnation of immunization coverage in Africa. 2019. Available at: </a:t>
            </a:r>
            <a:r>
              <a:rPr lang="en-ZA" sz="12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  <a:hlinkClick r:id="rId3"/>
              </a:rPr>
              <a:t>https://www.afro.who.int/news/experts-caution-against-stagnationimmunization-coverage-africa</a:t>
            </a:r>
            <a:endParaRPr lang="en-ZA" sz="1200" u="sng" dirty="0">
              <a:solidFill>
                <a:srgbClr val="0563C1"/>
              </a:solidFill>
              <a:latin typeface="Calibri Light" panose="020F0302020204030204" pitchFamily="34" charset="0"/>
              <a:ea typeface="CMR10"/>
              <a:cs typeface="Arial" panose="020B0604020202020204" pitchFamily="34" charset="0"/>
            </a:endParaRPr>
          </a:p>
          <a:p>
            <a:r>
              <a:rPr lang="en-ZA" sz="11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S. Edward, E. Kitengeso Raymond, T. Kiria Gabriel, F. Nestory, G. Mwema Godfrey, and P. Mafarasa Arbogast, “</a:t>
            </a:r>
            <a:r>
              <a:rPr lang="en-ZA" sz="110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A mathematical model for control and elimination of the transmission dynamics of measles</a:t>
            </a:r>
            <a:r>
              <a:rPr lang="en-ZA" sz="11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,” Applied and Computational Mathematics 4, 396–408 (2015)</a:t>
            </a:r>
            <a:endParaRPr lang="en-ZA" sz="105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1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O. Peter, O. Afolabi, A. Victor, C. Akpan, and F. Oguntolu, “</a:t>
            </a:r>
            <a:r>
              <a:rPr lang="en-ZA" sz="110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Mathematical model for the control of measles</a:t>
            </a:r>
            <a:r>
              <a:rPr lang="en-ZA" sz="11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,” Journal of Applied Sciences and Environmental Management 22, 571 (2018).</a:t>
            </a: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Moss, W.J. and Griffin, D.E., 2006. Global measles elimination.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Nature Reviews Microbiology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,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4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(12), pp.900-908.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Battegay, R., Itin, C. and Itin, P., 2012. Dermatological signs and symptoms of measles: a prospective case series and comparison with the literature. Dermatology, 224(1), pp.1-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Enanoria, W.T., Liu, F., Zipprich, J., Harriman, K., Ackley, S., Blumberg, S., Worden, L. and Porco, T.C., 2016. The effect of contact investigations and public health interventions in the control and prevention of measles transmission: A simulation study. PloS one, 11(12), p.e0167160.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Centers for Disease Control and Prevention. Measles. Epidemiology and Prevention of Vaccine-Preventable Diseases. Hamborsky J, Kroger A, Wolfe S, eds. 13th ed. Washington D.C. Public Health Foundation, 2015.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Coale, A.J., 1957, January. How the age distribution of a human population is determined. In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Cold spring harbor symposia on quantitative biology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 (Vol. 22, pp. 83-89). Cold Spring Harbor Laboratory Press.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Zhang, Z., Qiao, X., Yang, S. and Jiang, X., 2018. Non-uniform distribution of contamination on composite insulators in HVDC transmission lines.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Applied Sciences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,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8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(10), p.1962.</a:t>
            </a:r>
            <a:endParaRPr lang="en-ZA" sz="1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</a:rPr>
              <a:t>Marelli, A.J., Mackie, A.S., Ionescu-Ittu, R., Rahme, E. and Pilote, L., 2007. Congenital heart disease in the general population: changing prevalence and age distribution. Circulation, 115(2), pp.163-172</a:t>
            </a: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National Institute Communicable Diseases. OUTBREAK RESPONSE UNIT, DIVISION OF PUBLIC HEALTH SURVEILLANCE AND RESPONSE; CENTRE FOR VACCINE AND IMMUNOLOGY. 2002. 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  <a:hlinkClick r:id="rId4"/>
              </a:rPr>
              <a:t>https://www.nicd.ac.za/wpcontent/uploads/2022/06/Measles-Vaccine-FAQ-_20220608.pdf</a:t>
            </a:r>
            <a:endParaRPr lang="en-ZA" sz="1050" dirty="0">
              <a:effectLst/>
              <a:latin typeface="Calibri Light" panose="020F0302020204030204" pitchFamily="34" charset="0"/>
              <a:ea typeface="CMR10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National Institute Communicable Diseases.</a:t>
            </a:r>
            <a:r>
              <a:rPr lang="en-ZA" sz="1050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A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NNUAL MEASLES, RUBELLA AND CONGENITAL RUBELLA SURVEILLANCE REVIEW, SOUTH AFRICA, 2019 </a:t>
            </a:r>
            <a:endParaRPr lang="en-ZA" sz="1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ZA" sz="105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ZA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ZA" sz="1200" dirty="0">
              <a:latin typeface="Calibri Light" panose="020F03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867513-5BAC-439A-8E7A-291E03E52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525799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hoto by ...">
            <a:extLst>
              <a:ext uri="{FF2B5EF4-FFF2-40B4-BE49-F238E27FC236}">
                <a16:creationId xmlns:a16="http://schemas.microsoft.com/office/drawing/2014/main" id="{B771A239-7A8C-2444-AA6D-1DEFD6A71A75}"/>
              </a:ext>
            </a:extLst>
          </p:cNvPr>
          <p:cNvSpPr txBox="1"/>
          <p:nvPr/>
        </p:nvSpPr>
        <p:spPr>
          <a:xfrm>
            <a:off x="10214658" y="6364406"/>
            <a:ext cx="12852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chemeClr val="bg1">
                    <a:lumMod val="95000"/>
                  </a:schemeClr>
                </a:solidFill>
                <a:latin typeface="Raleway Light" panose="020B0403030101060003" pitchFamily="34" charset="77"/>
              </a:rPr>
              <a:t>Photo by Stefan Els</a:t>
            </a:r>
          </a:p>
        </p:txBody>
      </p:sp>
      <p:sp>
        <p:nvSpPr>
          <p:cNvPr id="8" name="Round Single Corner of Rectangle ">
            <a:extLst>
              <a:ext uri="{FF2B5EF4-FFF2-40B4-BE49-F238E27FC236}">
                <a16:creationId xmlns:a16="http://schemas.microsoft.com/office/drawing/2014/main" id="{561B2678-953E-574F-8E5B-68915EFCDE0C}"/>
              </a:ext>
            </a:extLst>
          </p:cNvPr>
          <p:cNvSpPr/>
          <p:nvPr/>
        </p:nvSpPr>
        <p:spPr>
          <a:xfrm rot="5400000">
            <a:off x="977702" y="934850"/>
            <a:ext cx="1942572" cy="3370926"/>
          </a:xfrm>
          <a:prstGeom prst="round1Rect">
            <a:avLst/>
          </a:prstGeom>
          <a:solidFill>
            <a:srgbClr val="4D535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CF1B5E79-FCB3-8A42-B565-BEA241551A9E}"/>
              </a:ext>
            </a:extLst>
          </p:cNvPr>
          <p:cNvSpPr txBox="1"/>
          <p:nvPr/>
        </p:nvSpPr>
        <p:spPr>
          <a:xfrm>
            <a:off x="534088" y="1870249"/>
            <a:ext cx="3262408" cy="1633781"/>
          </a:xfrm>
          <a:prstGeom prst="rect">
            <a:avLst/>
          </a:prstGeom>
          <a:solidFill>
            <a:schemeClr val="bg2">
              <a:alpha val="0"/>
            </a:schemeClr>
          </a:solidFill>
        </p:spPr>
        <p:txBody>
          <a:bodyPr wrap="square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bg1"/>
                </a:solidFill>
                <a:latin typeface="Raleway" panose="020B0503030101060003" pitchFamily="34" charset="77"/>
              </a:rPr>
              <a:t>Thank you</a:t>
            </a:r>
          </a:p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bg1"/>
                </a:solidFill>
                <a:latin typeface="Raleway" panose="020B0503030101060003" pitchFamily="34" charset="77"/>
              </a:rPr>
              <a:t>Enkosi</a:t>
            </a:r>
          </a:p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bg1"/>
                </a:solidFill>
                <a:latin typeface="Raleway" panose="020B0503030101060003" pitchFamily="34" charset="77"/>
              </a:rPr>
              <a:t>Dankie</a:t>
            </a:r>
          </a:p>
        </p:txBody>
      </p:sp>
    </p:spTree>
    <p:extLst>
      <p:ext uri="{BB962C8B-B14F-4D97-AF65-F5344CB8AC3E}">
        <p14:creationId xmlns:p14="http://schemas.microsoft.com/office/powerpoint/2010/main" val="4028670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68822-489E-E340-92A7-ED9395F04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5853558" cy="4414600"/>
          </a:xfrm>
        </p:spPr>
        <p:txBody>
          <a:bodyPr>
            <a:normAutofit/>
          </a:bodyPr>
          <a:lstStyle/>
          <a:p>
            <a:r>
              <a:rPr lang="en-US" dirty="0"/>
              <a:t>Measles is a Vaccine-Preventable Disease (VDP).</a:t>
            </a:r>
          </a:p>
          <a:p>
            <a:r>
              <a:rPr lang="en-US" dirty="0"/>
              <a:t>90% of exposed susceptible individuals are exposed to measles.</a:t>
            </a:r>
          </a:p>
          <a:p>
            <a:r>
              <a:rPr lang="en-ZA" dirty="0"/>
              <a:t>Incubation period</a:t>
            </a:r>
          </a:p>
          <a:p>
            <a:r>
              <a:rPr lang="en-US" dirty="0"/>
              <a:t>52,600 confirmed mortality cases</a:t>
            </a:r>
          </a:p>
          <a:p>
            <a:r>
              <a:rPr lang="en-US" dirty="0"/>
              <a:t>Major cause of morbidity and mortality globally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22412-FF99-BE48-8752-7F3000AC3F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Measles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FAB45-8872-BA46-9CC2-A3C28E06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pic>
        <p:nvPicPr>
          <p:cNvPr id="1026" name="Picture 2" descr="World faces 'perfect storm' for measles outbreak affecting children, WHO  warns | The Independent">
            <a:extLst>
              <a:ext uri="{FF2B5EF4-FFF2-40B4-BE49-F238E27FC236}">
                <a16:creationId xmlns:a16="http://schemas.microsoft.com/office/drawing/2014/main" id="{67F407D5-8E53-456A-B302-F62D0EE15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2098626"/>
            <a:ext cx="4591050" cy="337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2FA0D5-6730-4638-AF2C-6B48054DCC47}"/>
              </a:ext>
            </a:extLst>
          </p:cNvPr>
          <p:cNvSpPr txBox="1"/>
          <p:nvPr/>
        </p:nvSpPr>
        <p:spPr>
          <a:xfrm>
            <a:off x="7581900" y="5581650"/>
            <a:ext cx="3333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b="1" i="0" dirty="0">
                <a:solidFill>
                  <a:srgbClr val="222222"/>
                </a:solidFill>
                <a:effectLst/>
                <a:latin typeface="Indy Serif"/>
              </a:rPr>
              <a:t>Measles outbreak affecting children</a:t>
            </a:r>
          </a:p>
          <a:p>
            <a:r>
              <a:rPr lang="en-ZA" sz="1050" dirty="0"/>
              <a:t>https://www.independent.co.uk/news/health/measles-children-unicef-who-outbreaks-b2067129.html</a:t>
            </a:r>
          </a:p>
        </p:txBody>
      </p:sp>
    </p:spTree>
    <p:extLst>
      <p:ext uri="{BB962C8B-B14F-4D97-AF65-F5344CB8AC3E}">
        <p14:creationId xmlns:p14="http://schemas.microsoft.com/office/powerpoint/2010/main" val="58761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926CC5-E034-45EE-B3F7-8D1DE834A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7310882" cy="4414600"/>
          </a:xfrm>
        </p:spPr>
        <p:txBody>
          <a:bodyPr>
            <a:normAutofit/>
          </a:bodyPr>
          <a:lstStyle/>
          <a:p>
            <a:r>
              <a:rPr lang="en-US" dirty="0"/>
              <a:t>Vaccine is the most effective public health intervention.</a:t>
            </a:r>
          </a:p>
          <a:p>
            <a:r>
              <a:rPr lang="en-ZA" dirty="0"/>
              <a:t>Measles-Mumps-Rubella (MMR) vaccination.</a:t>
            </a:r>
          </a:p>
          <a:p>
            <a:r>
              <a:rPr lang="en-US" dirty="0"/>
              <a:t>Measles vaccine at 6 months old age.</a:t>
            </a:r>
          </a:p>
          <a:p>
            <a:r>
              <a:rPr lang="en-US" dirty="0"/>
              <a:t>The second dose is administered at 12 months old age.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E9654-801C-4821-B25A-F8601906AA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Measles vaccination 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6CF6F3-122F-4E2D-A5ED-32DF7BA3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Z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FC58E-ABAF-4A13-BF99-AE8477FCA57F}"/>
              </a:ext>
            </a:extLst>
          </p:cNvPr>
          <p:cNvSpPr/>
          <p:nvPr/>
        </p:nvSpPr>
        <p:spPr>
          <a:xfrm>
            <a:off x="7449956" y="3706554"/>
            <a:ext cx="802338" cy="7239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ZA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1DC2C8-36F2-4208-80A7-2995CEB11341}"/>
              </a:ext>
            </a:extLst>
          </p:cNvPr>
          <p:cNvCxnSpPr/>
          <p:nvPr/>
        </p:nvCxnSpPr>
        <p:spPr>
          <a:xfrm>
            <a:off x="8227362" y="4055896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6C28720-6D83-49C1-BECC-55B1EABA9C64}"/>
              </a:ext>
            </a:extLst>
          </p:cNvPr>
          <p:cNvCxnSpPr>
            <a:cxnSpLocks/>
          </p:cNvCxnSpPr>
          <p:nvPr/>
        </p:nvCxnSpPr>
        <p:spPr>
          <a:xfrm>
            <a:off x="8760762" y="2573079"/>
            <a:ext cx="0" cy="2859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DCE62BF-54A1-4ECB-95D3-E2DE5DF32C12}"/>
              </a:ext>
            </a:extLst>
          </p:cNvPr>
          <p:cNvCxnSpPr>
            <a:cxnSpLocks/>
          </p:cNvCxnSpPr>
          <p:nvPr/>
        </p:nvCxnSpPr>
        <p:spPr>
          <a:xfrm>
            <a:off x="8760762" y="2573079"/>
            <a:ext cx="5084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E599568-D693-49EB-9C64-2B66BDF44D26}"/>
              </a:ext>
            </a:extLst>
          </p:cNvPr>
          <p:cNvSpPr/>
          <p:nvPr/>
        </p:nvSpPr>
        <p:spPr>
          <a:xfrm>
            <a:off x="9269231" y="2253984"/>
            <a:ext cx="1057449" cy="70097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ZA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1BBD7EB-8F52-4145-90DA-55ABAA37315A}"/>
              </a:ext>
            </a:extLst>
          </p:cNvPr>
          <p:cNvCxnSpPr>
            <a:cxnSpLocks/>
          </p:cNvCxnSpPr>
          <p:nvPr/>
        </p:nvCxnSpPr>
        <p:spPr>
          <a:xfrm flipV="1">
            <a:off x="10326680" y="2011104"/>
            <a:ext cx="647708" cy="422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C88671-2197-44F3-A92F-79793929E780}"/>
              </a:ext>
            </a:extLst>
          </p:cNvPr>
          <p:cNvCxnSpPr>
            <a:cxnSpLocks/>
          </p:cNvCxnSpPr>
          <p:nvPr/>
        </p:nvCxnSpPr>
        <p:spPr>
          <a:xfrm>
            <a:off x="10326680" y="2756437"/>
            <a:ext cx="695333" cy="338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9C8C990-4007-4A1A-9C89-538304052D57}"/>
              </a:ext>
            </a:extLst>
          </p:cNvPr>
          <p:cNvSpPr/>
          <p:nvPr/>
        </p:nvSpPr>
        <p:spPr>
          <a:xfrm>
            <a:off x="10983913" y="1743769"/>
            <a:ext cx="1066800" cy="56197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Z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F3457AB-CEE2-4818-A652-F4552D16BDC3}"/>
              </a:ext>
            </a:extLst>
          </p:cNvPr>
          <p:cNvSpPr/>
          <p:nvPr/>
        </p:nvSpPr>
        <p:spPr>
          <a:xfrm>
            <a:off x="11041063" y="2789874"/>
            <a:ext cx="1009650" cy="5048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ZA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41BFFEF-B632-4343-B637-960C6F0C22FC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8760762" y="5449629"/>
            <a:ext cx="461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B9F61A59-A1BF-441D-A06C-A143E64C1AD6}"/>
              </a:ext>
            </a:extLst>
          </p:cNvPr>
          <p:cNvSpPr/>
          <p:nvPr/>
        </p:nvSpPr>
        <p:spPr>
          <a:xfrm>
            <a:off x="9221788" y="5101966"/>
            <a:ext cx="1247775" cy="69532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ZA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528FEF3-3D56-420E-A8FB-B3F1EEE9730C}"/>
              </a:ext>
            </a:extLst>
          </p:cNvPr>
          <p:cNvCxnSpPr/>
          <p:nvPr/>
        </p:nvCxnSpPr>
        <p:spPr>
          <a:xfrm>
            <a:off x="10469563" y="5432409"/>
            <a:ext cx="514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AB6EFE3-3C10-4D36-B5E7-D778FC67D3F8}"/>
              </a:ext>
            </a:extLst>
          </p:cNvPr>
          <p:cNvSpPr/>
          <p:nvPr/>
        </p:nvSpPr>
        <p:spPr>
          <a:xfrm>
            <a:off x="10983913" y="5154353"/>
            <a:ext cx="1095375" cy="5048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ZA"/>
          </a:p>
        </p:txBody>
      </p:sp>
      <p:sp>
        <p:nvSpPr>
          <p:cNvPr id="39" name="Text Box 15">
            <a:extLst>
              <a:ext uri="{FF2B5EF4-FFF2-40B4-BE49-F238E27FC236}">
                <a16:creationId xmlns:a16="http://schemas.microsoft.com/office/drawing/2014/main" id="{FFECEBBA-2B46-4A2E-BF27-5A786127F4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9954" y="3869356"/>
            <a:ext cx="725963" cy="561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Measles Vaccine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B5CB81F4-2A16-4CC8-AC5C-2B1B4DCA6D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9887" y="2337879"/>
            <a:ext cx="861074" cy="37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Vaccination Schedule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Text Box 17">
            <a:extLst>
              <a:ext uri="{FF2B5EF4-FFF2-40B4-BE49-F238E27FC236}">
                <a16:creationId xmlns:a16="http://schemas.microsoft.com/office/drawing/2014/main" id="{91326E5B-579A-4F92-8A60-B23B7BC185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1062" y="1796785"/>
            <a:ext cx="846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MMR 1 at 6 months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Text Box 18">
            <a:extLst>
              <a:ext uri="{FF2B5EF4-FFF2-40B4-BE49-F238E27FC236}">
                <a16:creationId xmlns:a16="http://schemas.microsoft.com/office/drawing/2014/main" id="{31CC7E46-6DCF-432F-B0F2-8CB9EF84E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2027" y="2789874"/>
            <a:ext cx="854073" cy="410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MMR 2 at 12 months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Text Box 19">
            <a:extLst>
              <a:ext uri="{FF2B5EF4-FFF2-40B4-BE49-F238E27FC236}">
                <a16:creationId xmlns:a16="http://schemas.microsoft.com/office/drawing/2014/main" id="{340F94BF-2EDC-4670-9F0C-7E6E197EB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605" y="5271577"/>
            <a:ext cx="981075" cy="387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Public Health Intervention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Text Box 20">
            <a:extLst>
              <a:ext uri="{FF2B5EF4-FFF2-40B4-BE49-F238E27FC236}">
                <a16:creationId xmlns:a16="http://schemas.microsoft.com/office/drawing/2014/main" id="{22F31097-FC83-464F-AF91-AC65A467C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1063" y="5154353"/>
            <a:ext cx="935036" cy="42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Vaccination awareness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46">
            <a:extLst>
              <a:ext uri="{FF2B5EF4-FFF2-40B4-BE49-F238E27FC236}">
                <a16:creationId xmlns:a16="http://schemas.microsoft.com/office/drawing/2014/main" id="{7EE76753-E5B7-48CE-84D3-4A54C703F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3" y="39185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74598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19EE63-6D74-4DEA-9548-0E4DC7DD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5577332" cy="4414600"/>
          </a:xfrm>
        </p:spPr>
        <p:txBody>
          <a:bodyPr>
            <a:normAutofit/>
          </a:bodyPr>
          <a:lstStyle/>
          <a:p>
            <a:r>
              <a:rPr lang="en-ZA" dirty="0"/>
              <a:t>Age distribution</a:t>
            </a:r>
          </a:p>
          <a:p>
            <a:r>
              <a:rPr lang="en-ZA" dirty="0"/>
              <a:t>Non-uniformity in transmission rates</a:t>
            </a:r>
          </a:p>
          <a:p>
            <a:r>
              <a:rPr lang="en-US" dirty="0"/>
              <a:t>Application of measles vaccination strategies</a:t>
            </a:r>
          </a:p>
          <a:p>
            <a:r>
              <a:rPr lang="en-ZA" dirty="0"/>
              <a:t>Control of measles epidemics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97D8E-06D5-43D9-8130-9535A64D30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Discrete age structure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4EAD54-4277-4755-9E37-26EDD083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070163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584D30-9A8B-4593-8444-64EDB9E58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How different vaccination strategies would influence the transmission of measles in population?</a:t>
            </a:r>
          </a:p>
          <a:p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885FC6-020C-459F-9EB2-94E1265DB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Research question </a:t>
            </a:r>
          </a:p>
        </p:txBody>
      </p:sp>
    </p:spTree>
    <p:extLst>
      <p:ext uri="{BB962C8B-B14F-4D97-AF65-F5344CB8AC3E}">
        <p14:creationId xmlns:p14="http://schemas.microsoft.com/office/powerpoint/2010/main" val="1168049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B29A85-5DDD-4050-A1FA-9E851409A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09700"/>
            <a:ext cx="11122470" cy="5103527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Investigate the Measles SEIR epidemic model with discrete age groups to understand the transmission dynamics of an infectious disease in a host population with an age structure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476892-E380-4ED5-9F39-221103BB3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the research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97737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48874-C3FC-49E6-B904-73A3F6DDC6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7743" y="1704974"/>
            <a:ext cx="11122470" cy="2419351"/>
          </a:xfrm>
        </p:spPr>
        <p:txBody>
          <a:bodyPr>
            <a:normAutofit/>
          </a:bodyPr>
          <a:lstStyle/>
          <a:p>
            <a:r>
              <a:rPr lang="en-US" sz="3600" dirty="0"/>
              <a:t>Formulate a mathematical model for measles vaccination strategies and transmission dynamics.</a:t>
            </a:r>
            <a:endParaRPr lang="en-ZA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8DB13C-B4BB-48BD-B966-E3BD13D3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objective of the research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84995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3305BF-1E32-4323-85AA-4E77F6CEC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09700"/>
            <a:ext cx="11122470" cy="5103527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ZA" sz="1800" dirty="0">
                <a:effectLst/>
                <a:latin typeface="+mn-lt"/>
                <a:ea typeface="CMBX10"/>
                <a:cs typeface="Arial" panose="020B0604020202020204" pitchFamily="34" charset="0"/>
              </a:rPr>
              <a:t>To investigate transmission dynamics of measles in age-structured host population.</a:t>
            </a:r>
            <a:endParaRPr lang="en-ZA" sz="1800" dirty="0">
              <a:effectLst/>
              <a:latin typeface="+mn-lt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1800" dirty="0">
                <a:effectLst/>
                <a:latin typeface="+mn-lt"/>
                <a:ea typeface="CMBX10"/>
                <a:cs typeface="Arial" panose="020B0604020202020204" pitchFamily="34" charset="0"/>
              </a:rPr>
              <a:t>To study the vaccination strategies for measles with discrete age structure.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1800" dirty="0">
                <a:effectLst/>
                <a:latin typeface="+mn-lt"/>
                <a:ea typeface="CMBX10"/>
                <a:cs typeface="Arial" panose="020B0604020202020204" pitchFamily="34" charset="0"/>
              </a:rPr>
              <a:t>To analyse South African measles data and assess the efficiency of various vaccination strategies for the country's measles epidemic control.</a:t>
            </a:r>
            <a:endParaRPr lang="en-ZA" sz="1800" dirty="0">
              <a:latin typeface="+mn-lt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1800" dirty="0">
                <a:effectLst/>
                <a:latin typeface="+mn-lt"/>
                <a:ea typeface="CMBX10"/>
                <a:cs typeface="Arial" panose="020B0604020202020204" pitchFamily="34" charset="0"/>
              </a:rPr>
              <a:t>To compare the outcomes of various measles vaccination strategies recommended by NICD and the World Health Organization.</a:t>
            </a:r>
            <a:endParaRPr lang="en-ZA" sz="1800" dirty="0">
              <a:latin typeface="+mn-lt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1800" dirty="0">
                <a:effectLst/>
                <a:latin typeface="+mn-lt"/>
                <a:ea typeface="CMBX10"/>
                <a:cs typeface="Arial" panose="020B0604020202020204" pitchFamily="34" charset="0"/>
              </a:rPr>
              <a:t>To utilize data on measles incidence from South Africa released by The National Institute for Communicable Diseases, develop an age-group vaccination model.</a:t>
            </a:r>
            <a:endParaRPr lang="en-ZA" sz="1800" dirty="0">
              <a:effectLst/>
              <a:latin typeface="+mn-lt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24981C-4207-4FAB-9A5F-4ACADC6DF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Research objectives</a:t>
            </a:r>
            <a:br>
              <a:rPr lang="en-ZA" dirty="0"/>
            </a:b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24481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2 SU">
      <a:dk1>
        <a:srgbClr val="4D5356"/>
      </a:dk1>
      <a:lt1>
        <a:srgbClr val="FFFFFF"/>
      </a:lt1>
      <a:dk2>
        <a:srgbClr val="4D5356"/>
      </a:dk2>
      <a:lt2>
        <a:srgbClr val="FFFFFF"/>
      </a:lt2>
      <a:accent1>
        <a:srgbClr val="61223B"/>
      </a:accent1>
      <a:accent2>
        <a:srgbClr val="B79961"/>
      </a:accent2>
      <a:accent3>
        <a:srgbClr val="82CCAE"/>
      </a:accent3>
      <a:accent4>
        <a:srgbClr val="CE3F27"/>
      </a:accent4>
      <a:accent5>
        <a:srgbClr val="922E44"/>
      </a:accent5>
      <a:accent6>
        <a:srgbClr val="461A2B"/>
      </a:accent6>
      <a:hlink>
        <a:srgbClr val="B79961"/>
      </a:hlink>
      <a:folHlink>
        <a:srgbClr val="8C979A"/>
      </a:folHlink>
    </a:clrScheme>
    <a:fontScheme name="Raleway SU">
      <a:majorFont>
        <a:latin typeface="Raleway SemiBold"/>
        <a:ea typeface=""/>
        <a:cs typeface=""/>
      </a:majorFont>
      <a:minorFont>
        <a:latin typeface="Ralew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38273</TotalTime>
  <Words>1381</Words>
  <Application>Microsoft Office PowerPoint</Application>
  <PresentationFormat>Widescreen</PresentationFormat>
  <Paragraphs>137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Raleway</vt:lpstr>
      <vt:lpstr>Indy Serif</vt:lpstr>
      <vt:lpstr>Calibri</vt:lpstr>
      <vt:lpstr>Raleway Medium</vt:lpstr>
      <vt:lpstr>Arial</vt:lpstr>
      <vt:lpstr>Symbol</vt:lpstr>
      <vt:lpstr>Trebuchet MS</vt:lpstr>
      <vt:lpstr>Raleway Light</vt:lpstr>
      <vt:lpstr>Calibri Light</vt:lpstr>
      <vt:lpstr>Office Theme</vt:lpstr>
      <vt:lpstr>Implementation of the age-structured SEIR epidemiology model for measles vaccination strategies  Ziyabukwa Mthi  Supervisor: Dr L. Bolton Co-supervisor: Mr. J. Bingham  Department of Mathematical Sciences Stellenbosch University South Africa 30 August 2022 </vt:lpstr>
      <vt:lpstr>Content</vt:lpstr>
      <vt:lpstr>Introduction</vt:lpstr>
      <vt:lpstr>Introduction</vt:lpstr>
      <vt:lpstr>Introduction</vt:lpstr>
      <vt:lpstr>Research question </vt:lpstr>
      <vt:lpstr>Aim of the research</vt:lpstr>
      <vt:lpstr>Main objective of the research</vt:lpstr>
      <vt:lpstr>Research objectives </vt:lpstr>
      <vt:lpstr>Study benefits 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Code design 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Muller, L, Mev [lm2@sun.ac.za]</dc:creator>
  <cp:lastModifiedBy>Mthi, Z, Miss [24863831@sun.ac.za]</cp:lastModifiedBy>
  <cp:revision>736</cp:revision>
  <dcterms:created xsi:type="dcterms:W3CDTF">2021-09-15T08:20:16Z</dcterms:created>
  <dcterms:modified xsi:type="dcterms:W3CDTF">2022-08-26T13:54:56Z</dcterms:modified>
</cp:coreProperties>
</file>